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2018/10/15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4Du-AyqMNN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abcya.com/comparing_number_values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huQSbAff8xQ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e9bnYRzFvk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1015  Shanna’s Class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smtClean="0"/>
              <a:t>313/308/312/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074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3200" dirty="0" smtClean="0">
                <a:latin typeface="Comic Sans MS" panose="030F0702030302020204" pitchFamily="66" charset="0"/>
              </a:rPr>
              <a:t>Let’s read numbers 1-20 together!</a:t>
            </a:r>
          </a:p>
          <a:p>
            <a:endParaRPr lang="en-US" altLang="zh-TW" sz="3200" dirty="0">
              <a:latin typeface="Comic Sans MS" panose="030F0702030302020204" pitchFamily="66" charset="0"/>
            </a:endParaRPr>
          </a:p>
          <a:p>
            <a:r>
              <a:rPr lang="en-US" altLang="zh-TW" sz="3200" dirty="0" smtClean="0">
                <a:latin typeface="Comic Sans MS" panose="030F0702030302020204" pitchFamily="66" charset="0"/>
              </a:rPr>
              <a:t>                a / e / </a:t>
            </a:r>
            <a:r>
              <a:rPr lang="en-US" altLang="zh-TW" sz="3200" dirty="0" err="1" smtClean="0">
                <a:latin typeface="Comic Sans MS" panose="030F0702030302020204" pitchFamily="66" charset="0"/>
              </a:rPr>
              <a:t>i</a:t>
            </a:r>
            <a:r>
              <a:rPr lang="en-US" altLang="zh-TW" sz="3200" dirty="0" smtClean="0">
                <a:latin typeface="Comic Sans MS" panose="030F0702030302020204" pitchFamily="66" charset="0"/>
              </a:rPr>
              <a:t> / o / u</a:t>
            </a:r>
          </a:p>
          <a:p>
            <a:r>
              <a:rPr lang="en-US" altLang="zh-TW" sz="3200" dirty="0">
                <a:latin typeface="Comic Sans MS" panose="030F0702030302020204" pitchFamily="66" charset="0"/>
              </a:rPr>
              <a:t> </a:t>
            </a:r>
            <a:r>
              <a:rPr lang="en-US" altLang="zh-TW" sz="3200" dirty="0" smtClean="0">
                <a:latin typeface="Comic Sans MS" panose="030F0702030302020204" pitchFamily="66" charset="0"/>
              </a:rPr>
              <a:t>               and y</a:t>
            </a:r>
          </a:p>
          <a:p>
            <a:r>
              <a:rPr lang="en-US" altLang="zh-TW" sz="3200" dirty="0">
                <a:latin typeface="Comic Sans MS" panose="030F0702030302020204" pitchFamily="66" charset="0"/>
              </a:rPr>
              <a:t> </a:t>
            </a:r>
            <a:r>
              <a:rPr lang="en-US" altLang="zh-TW" sz="3200" dirty="0" smtClean="0">
                <a:latin typeface="Comic Sans MS" panose="030F0702030302020204" pitchFamily="66" charset="0"/>
              </a:rPr>
              <a:t>          </a:t>
            </a:r>
          </a:p>
          <a:p>
            <a:r>
              <a:rPr lang="en-US" altLang="zh-TW" sz="3200" dirty="0">
                <a:latin typeface="Comic Sans MS" panose="030F0702030302020204" pitchFamily="66" charset="0"/>
              </a:rPr>
              <a:t> </a:t>
            </a:r>
            <a:r>
              <a:rPr lang="en-US" altLang="zh-TW" sz="3200" dirty="0" smtClean="0">
                <a:latin typeface="Comic Sans MS" panose="030F0702030302020204" pitchFamily="66" charset="0"/>
              </a:rPr>
              <a:t>               Clap hands!</a:t>
            </a:r>
          </a:p>
          <a:p>
            <a:endParaRPr lang="zh-TW" altLang="en-US" dirty="0">
              <a:latin typeface="Comic Sans MS" panose="030F0702030302020204" pitchFamily="66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60848"/>
            <a:ext cx="2693640" cy="245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1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2. Song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3600" dirty="0" smtClean="0">
                <a:latin typeface="Comic Sans MS" panose="030F0702030302020204" pitchFamily="66" charset="0"/>
              </a:rPr>
              <a:t>Let’s listen to the song!</a:t>
            </a:r>
          </a:p>
          <a:p>
            <a:endParaRPr lang="en-US" altLang="zh-TW" sz="3600" dirty="0" smtClean="0">
              <a:latin typeface="Comic Sans MS" panose="030F0702030302020204" pitchFamily="66" charset="0"/>
            </a:endParaRPr>
          </a:p>
          <a:p>
            <a:r>
              <a:rPr lang="en-US" altLang="zh-TW" sz="3600" dirty="0">
                <a:latin typeface="Comic Sans MS" panose="030F0702030302020204" pitchFamily="66" charset="0"/>
              </a:rPr>
              <a:t> </a:t>
            </a:r>
            <a:r>
              <a:rPr lang="en-US" altLang="zh-TW" sz="3600" dirty="0" smtClean="0">
                <a:latin typeface="Comic Sans MS" panose="030F0702030302020204" pitchFamily="66" charset="0"/>
              </a:rPr>
              <a:t>                   5 minutes</a:t>
            </a:r>
          </a:p>
          <a:p>
            <a:r>
              <a:rPr lang="en-US" altLang="zh-TW" sz="3600" dirty="0" smtClean="0">
                <a:latin typeface="Comic Sans MS" panose="030F0702030302020204" pitchFamily="66" charset="0"/>
              </a:rPr>
              <a:t>                    Fun time!</a:t>
            </a:r>
            <a:endParaRPr lang="en-US" altLang="zh-TW" sz="3600" dirty="0">
              <a:latin typeface="Comic Sans MS" panose="030F0702030302020204" pitchFamily="66" charset="0"/>
            </a:endParaRPr>
          </a:p>
          <a:p>
            <a:endParaRPr lang="zh-TW" altLang="en-US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20115" r="42257" b="46936"/>
          <a:stretch/>
        </p:blipFill>
        <p:spPr bwMode="auto">
          <a:xfrm>
            <a:off x="872878" y="1916832"/>
            <a:ext cx="3365795" cy="211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97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 smtClean="0">
                <a:latin typeface="Comic Sans MS" panose="030F0702030302020204" pitchFamily="66" charset="0"/>
              </a:rPr>
              <a:t>Say the bigger number!</a:t>
            </a:r>
          </a:p>
          <a:p>
            <a:r>
              <a:rPr lang="en-US" altLang="zh-TW" sz="2800" dirty="0">
                <a:latin typeface="Comic Sans MS" panose="030F0702030302020204" pitchFamily="66" charset="0"/>
              </a:rPr>
              <a:t> </a:t>
            </a:r>
            <a:r>
              <a:rPr lang="en-US" altLang="zh-TW" sz="2800" dirty="0" smtClean="0">
                <a:latin typeface="Comic Sans MS" panose="030F0702030302020204" pitchFamily="66" charset="0"/>
              </a:rPr>
              <a:t>                       </a:t>
            </a:r>
            <a:r>
              <a:rPr lang="en-US" altLang="zh-TW" sz="2800" dirty="0">
                <a:latin typeface="Comic Sans MS" panose="030F0702030302020204" pitchFamily="66" charset="0"/>
              </a:rPr>
              <a:t>g</a:t>
            </a:r>
            <a:r>
              <a:rPr lang="en-US" altLang="zh-TW" sz="2800" dirty="0" smtClean="0">
                <a:latin typeface="Comic Sans MS" panose="030F0702030302020204" pitchFamily="66" charset="0"/>
              </a:rPr>
              <a:t>reater than </a:t>
            </a:r>
            <a:r>
              <a:rPr lang="en-US" altLang="zh-TW" sz="5400" dirty="0" smtClean="0">
                <a:latin typeface="Comic Sans MS" panose="030F0702030302020204" pitchFamily="66" charset="0"/>
              </a:rPr>
              <a:t>&gt;</a:t>
            </a:r>
            <a:endParaRPr lang="en-US" altLang="zh-TW" sz="2800" dirty="0" smtClean="0">
              <a:latin typeface="Comic Sans MS" panose="030F0702030302020204" pitchFamily="66" charset="0"/>
            </a:endParaRPr>
          </a:p>
          <a:p>
            <a:r>
              <a:rPr lang="en-US" altLang="zh-TW" sz="2800" dirty="0">
                <a:latin typeface="Comic Sans MS" panose="030F0702030302020204" pitchFamily="66" charset="0"/>
              </a:rPr>
              <a:t> </a:t>
            </a:r>
            <a:r>
              <a:rPr lang="en-US" altLang="zh-TW" sz="2800" dirty="0" smtClean="0">
                <a:latin typeface="Comic Sans MS" panose="030F0702030302020204" pitchFamily="66" charset="0"/>
              </a:rPr>
              <a:t>                       less than </a:t>
            </a:r>
            <a:r>
              <a:rPr lang="en-US" altLang="zh-TW" sz="5400" dirty="0">
                <a:latin typeface="Comic Sans MS" panose="030F0702030302020204" pitchFamily="66" charset="0"/>
              </a:rPr>
              <a:t>&lt;</a:t>
            </a:r>
            <a:endParaRPr lang="en-US" altLang="zh-TW" sz="2800" dirty="0" smtClean="0">
              <a:latin typeface="Comic Sans MS" panose="030F0702030302020204" pitchFamily="66" charset="0"/>
            </a:endParaRPr>
          </a:p>
          <a:p>
            <a:r>
              <a:rPr lang="en-US" altLang="zh-TW" sz="2800" dirty="0">
                <a:latin typeface="Comic Sans MS" panose="030F0702030302020204" pitchFamily="66" charset="0"/>
              </a:rPr>
              <a:t> </a:t>
            </a:r>
            <a:r>
              <a:rPr lang="en-US" altLang="zh-TW" sz="2800" dirty="0" smtClean="0">
                <a:latin typeface="Comic Sans MS" panose="030F0702030302020204" pitchFamily="66" charset="0"/>
              </a:rPr>
              <a:t>                       equal </a:t>
            </a:r>
            <a:r>
              <a:rPr lang="en-US" altLang="zh-TW" sz="5400" dirty="0" smtClean="0">
                <a:latin typeface="Comic Sans MS" panose="030F0702030302020204" pitchFamily="66" charset="0"/>
              </a:rPr>
              <a:t>=</a:t>
            </a:r>
            <a:endParaRPr lang="en-US" altLang="zh-TW" sz="2800" dirty="0" smtClean="0">
              <a:latin typeface="Comic Sans MS" panose="030F0702030302020204" pitchFamily="66" charset="0"/>
            </a:endParaRPr>
          </a:p>
          <a:p>
            <a:endParaRPr lang="en-US" altLang="zh-TW" sz="2800" dirty="0">
              <a:latin typeface="Comic Sans MS" panose="030F0702030302020204" pitchFamily="66" charset="0"/>
            </a:endParaRPr>
          </a:p>
          <a:p>
            <a:endParaRPr lang="zh-TW" altLang="en-US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6" t="35042" r="18884" b="13748"/>
          <a:stretch/>
        </p:blipFill>
        <p:spPr bwMode="auto">
          <a:xfrm>
            <a:off x="683568" y="1700808"/>
            <a:ext cx="3334539" cy="249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58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 Song</a:t>
            </a:r>
            <a:endParaRPr lang="zh-TW" altLang="en-US" dirty="0"/>
          </a:p>
        </p:txBody>
      </p:sp>
      <p:pic>
        <p:nvPicPr>
          <p:cNvPr id="4" name="內容版面配置區 3">
            <a:hlinkClick r:id="rId2"/>
          </p:cNvPr>
          <p:cNvPicPr>
            <a:picLocks noGrp="1"/>
          </p:cNvPicPr>
          <p:nvPr>
            <p:ph idx="1"/>
          </p:nvPr>
        </p:nvPicPr>
        <p:blipFill rotWithShape="1">
          <a:blip r:embed="rId3"/>
          <a:srcRect l="1736" t="15799" r="27604" b="21701"/>
          <a:stretch/>
        </p:blipFill>
        <p:spPr bwMode="auto">
          <a:xfrm>
            <a:off x="683568" y="1340768"/>
            <a:ext cx="4248472" cy="295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5076056" y="1988840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latin typeface="Comic Sans MS" panose="030F0702030302020204" pitchFamily="66" charset="0"/>
              </a:rPr>
              <a:t>older </a:t>
            </a:r>
            <a:r>
              <a:rPr lang="zh-TW" altLang="en-US" sz="2400" dirty="0" smtClean="0">
                <a:latin typeface="Comic Sans MS" panose="030F0702030302020204" pitchFamily="66" charset="0"/>
              </a:rPr>
              <a:t>較老</a:t>
            </a:r>
            <a:endParaRPr lang="en-US" altLang="zh-TW" sz="4000" dirty="0" smtClean="0">
              <a:latin typeface="Comic Sans MS" panose="030F0702030302020204" pitchFamily="66" charset="0"/>
            </a:endParaRPr>
          </a:p>
          <a:p>
            <a:r>
              <a:rPr lang="en-US" altLang="zh-TW" sz="4000" dirty="0" smtClean="0">
                <a:latin typeface="Comic Sans MS" panose="030F0702030302020204" pitchFamily="66" charset="0"/>
              </a:rPr>
              <a:t>younger</a:t>
            </a:r>
            <a:r>
              <a:rPr lang="zh-TW" altLang="en-US" sz="4000" dirty="0" smtClean="0">
                <a:latin typeface="Comic Sans MS" panose="030F0702030302020204" pitchFamily="66" charset="0"/>
              </a:rPr>
              <a:t>　</a:t>
            </a:r>
            <a:r>
              <a:rPr lang="zh-TW" altLang="en-US" sz="2400" dirty="0" smtClean="0">
                <a:latin typeface="Comic Sans MS" panose="030F0702030302020204" pitchFamily="66" charset="0"/>
              </a:rPr>
              <a:t>較年輕</a:t>
            </a:r>
            <a:endParaRPr lang="zh-TW" alt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4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Ask Birthday or How old are you</a:t>
            </a:r>
            <a:endParaRPr lang="zh-TW" alt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8" t="16360" r="49552" b="44984"/>
          <a:stretch/>
        </p:blipFill>
        <p:spPr bwMode="auto">
          <a:xfrm>
            <a:off x="530674" y="1159268"/>
            <a:ext cx="3597535" cy="281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4256353" y="908720"/>
            <a:ext cx="452370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err="1"/>
              <a:t>Q1</a:t>
            </a:r>
            <a:r>
              <a:rPr lang="en-US" altLang="zh-TW" sz="4000" dirty="0"/>
              <a:t>.  </a:t>
            </a:r>
          </a:p>
          <a:p>
            <a:r>
              <a:rPr lang="en-US" altLang="zh-TW" sz="2400" dirty="0"/>
              <a:t>My birthday is on </a:t>
            </a:r>
            <a:r>
              <a:rPr lang="en-US" altLang="zh-TW" sz="2400" b="1" u="sng" dirty="0"/>
              <a:t>November 30</a:t>
            </a:r>
            <a:r>
              <a:rPr lang="en-US" altLang="zh-TW" sz="2400" b="1" u="sng" baseline="30000" dirty="0"/>
              <a:t>th</a:t>
            </a:r>
            <a:r>
              <a:rPr lang="en-US" altLang="zh-TW" sz="2400" b="1" u="sng" dirty="0"/>
              <a:t> .</a:t>
            </a:r>
          </a:p>
          <a:p>
            <a:r>
              <a:rPr lang="en-US" altLang="zh-TW" sz="2400" dirty="0" smtClean="0"/>
              <a:t>And you?</a:t>
            </a:r>
          </a:p>
          <a:p>
            <a:r>
              <a:rPr lang="en-US" altLang="zh-TW" sz="2400" dirty="0" smtClean="0"/>
              <a:t>A1</a:t>
            </a:r>
            <a:r>
              <a:rPr lang="en-US" altLang="zh-TW" sz="2400" dirty="0" smtClean="0"/>
              <a:t>: </a:t>
            </a:r>
          </a:p>
          <a:p>
            <a:r>
              <a:rPr lang="en-US" altLang="zh-TW" sz="2400" dirty="0" smtClean="0"/>
              <a:t>My birthday is on </a:t>
            </a:r>
            <a:r>
              <a:rPr lang="en-US" altLang="zh-TW" sz="2400" b="1" u="sng" dirty="0" smtClean="0"/>
              <a:t>June </a:t>
            </a:r>
            <a:r>
              <a:rPr lang="en-US" altLang="zh-TW" sz="2400" b="1" u="sng" dirty="0" smtClean="0"/>
              <a:t>30</a:t>
            </a:r>
            <a:r>
              <a:rPr lang="en-US" altLang="zh-TW" sz="2400" b="1" u="sng" baseline="30000" dirty="0" smtClean="0"/>
              <a:t>th</a:t>
            </a:r>
            <a:r>
              <a:rPr lang="en-US" altLang="zh-TW" sz="2400" b="1" u="sng" dirty="0" smtClean="0"/>
              <a:t> .</a:t>
            </a:r>
          </a:p>
          <a:p>
            <a:endParaRPr lang="en-US" altLang="zh-TW" sz="2400" b="1" u="sng" dirty="0"/>
          </a:p>
          <a:p>
            <a:r>
              <a:rPr lang="en-US" altLang="zh-TW" sz="4000" dirty="0" err="1" smtClean="0"/>
              <a:t>Q2</a:t>
            </a:r>
            <a:r>
              <a:rPr lang="en-US" altLang="zh-TW" sz="4000" dirty="0" smtClean="0"/>
              <a:t>. </a:t>
            </a:r>
            <a:endParaRPr lang="en-US" altLang="zh-TW" sz="4000" dirty="0"/>
          </a:p>
          <a:p>
            <a:r>
              <a:rPr lang="en-US" altLang="zh-TW" sz="3200" dirty="0" smtClean="0"/>
              <a:t>How old are you?</a:t>
            </a:r>
          </a:p>
          <a:p>
            <a:r>
              <a:rPr lang="en-US" altLang="zh-TW" sz="3200" dirty="0" err="1" smtClean="0"/>
              <a:t>A2</a:t>
            </a:r>
            <a:r>
              <a:rPr lang="en-US" altLang="zh-TW" sz="3200" dirty="0" smtClean="0"/>
              <a:t>:</a:t>
            </a:r>
          </a:p>
          <a:p>
            <a:r>
              <a:rPr lang="en-US" altLang="zh-TW" sz="3200" dirty="0" smtClean="0"/>
              <a:t>I am </a:t>
            </a:r>
            <a:r>
              <a:rPr lang="en-US" altLang="zh-TW" sz="3200" b="1" u="sng" dirty="0" smtClean="0"/>
              <a:t>nine</a:t>
            </a:r>
            <a:r>
              <a:rPr lang="en-US" altLang="zh-TW" sz="3200" dirty="0" smtClean="0"/>
              <a:t> years old.</a:t>
            </a:r>
          </a:p>
          <a:p>
            <a:endParaRPr lang="en-US" altLang="zh-TW" dirty="0" smtClean="0"/>
          </a:p>
          <a:p>
            <a:endParaRPr lang="en-US" altLang="zh-TW" dirty="0"/>
          </a:p>
        </p:txBody>
      </p:sp>
      <p:sp>
        <p:nvSpPr>
          <p:cNvPr id="6" name="文字方塊 5"/>
          <p:cNvSpPr txBox="1"/>
          <p:nvPr/>
        </p:nvSpPr>
        <p:spPr>
          <a:xfrm>
            <a:off x="912412" y="424751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Comic Sans MS" panose="030F0702030302020204" pitchFamily="66" charset="0"/>
              </a:rPr>
              <a:t>12 </a:t>
            </a:r>
            <a:r>
              <a:rPr lang="en-US" altLang="zh-TW" sz="2800" dirty="0" smtClean="0">
                <a:latin typeface="Comic Sans MS" panose="030F0702030302020204" pitchFamily="66" charset="0"/>
                <a:hlinkClick r:id="rId3"/>
              </a:rPr>
              <a:t>months song</a:t>
            </a:r>
            <a:endParaRPr lang="zh-TW" alt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697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Homework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6600" dirty="0" smtClean="0"/>
              <a:t>CD    1-32~1-34</a:t>
            </a:r>
            <a:endParaRPr lang="zh-TW" altLang="zh-TW" sz="6600" dirty="0"/>
          </a:p>
          <a:p>
            <a:r>
              <a:rPr lang="en-US" altLang="zh-TW" sz="6600" dirty="0" smtClean="0"/>
              <a:t>SB    </a:t>
            </a:r>
            <a:r>
              <a:rPr lang="en-US" altLang="zh-TW" sz="6600" dirty="0" err="1" smtClean="0"/>
              <a:t>P.24</a:t>
            </a:r>
            <a:endParaRPr lang="zh-TW" altLang="en-US" sz="6600" dirty="0"/>
          </a:p>
        </p:txBody>
      </p:sp>
    </p:spTree>
    <p:extLst>
      <p:ext uri="{BB962C8B-B14F-4D97-AF65-F5344CB8AC3E}">
        <p14:creationId xmlns:p14="http://schemas.microsoft.com/office/powerpoint/2010/main" val="18623107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角度">
  <a:themeElements>
    <a:clrScheme name="角度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角度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角度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33</TotalTime>
  <Words>123</Words>
  <Application>Microsoft Office PowerPoint</Application>
  <PresentationFormat>如螢幕大小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角度</vt:lpstr>
      <vt:lpstr>1015  Shanna’s Class</vt:lpstr>
      <vt:lpstr>1.</vt:lpstr>
      <vt:lpstr>2. Song</vt:lpstr>
      <vt:lpstr>3.</vt:lpstr>
      <vt:lpstr>4. Song</vt:lpstr>
      <vt:lpstr>Ask Birthday or How old are you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1015  Shanna’s Class</dc:title>
  <dc:creator>user</dc:creator>
  <cp:lastModifiedBy>user</cp:lastModifiedBy>
  <cp:revision>11</cp:revision>
  <dcterms:created xsi:type="dcterms:W3CDTF">2018-10-12T06:42:13Z</dcterms:created>
  <dcterms:modified xsi:type="dcterms:W3CDTF">2018-10-15T00:20:55Z</dcterms:modified>
</cp:coreProperties>
</file>